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61" r:id="rId2"/>
    <p:sldId id="262" r:id="rId3"/>
    <p:sldId id="263" r:id="rId4"/>
    <p:sldId id="265" r:id="rId5"/>
    <p:sldId id="267" r:id="rId6"/>
    <p:sldId id="268" r:id="rId7"/>
    <p:sldId id="284" r:id="rId8"/>
    <p:sldId id="283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80" r:id="rId20"/>
    <p:sldId id="281" r:id="rId21"/>
    <p:sldId id="285" r:id="rId22"/>
    <p:sldId id="286" r:id="rId23"/>
    <p:sldId id="278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36" autoAdjust="0"/>
  </p:normalViewPr>
  <p:slideViewPr>
    <p:cSldViewPr>
      <p:cViewPr>
        <p:scale>
          <a:sx n="104" d="100"/>
          <a:sy n="104" d="100"/>
        </p:scale>
        <p:origin x="-90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D4BBE-64A1-4851-BAE9-7B834AE7EDE7}" type="datetimeFigureOut">
              <a:rPr lang="es-ES" smtClean="0"/>
              <a:t>15/04/2016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DEE4B-F7EF-44D6-A857-B693B1A986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8348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3A61-76AC-40F0-AF0F-E01D1CCF9A23}" type="datetime1">
              <a:rPr lang="es-ES" smtClean="0"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9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9E2A-1025-439F-A6A8-7748B0F6CF0A}" type="datetime1">
              <a:rPr lang="es-ES" smtClean="0"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98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066B-4E65-4F59-9798-393F64DCB292}" type="datetime1">
              <a:rPr lang="es-ES" smtClean="0"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267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88D7-F203-4E5B-AA14-52368E5C920A}" type="datetime1">
              <a:rPr lang="es-ES" smtClean="0"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48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213-5C25-4BC3-A2F0-17BF3D4979DC}" type="datetime1">
              <a:rPr lang="es-ES" smtClean="0"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002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809F-3307-4D35-9450-A32FA97350DA}" type="datetime1">
              <a:rPr lang="es-ES" smtClean="0"/>
              <a:t>15/04/2016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05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FC70-6DCD-461B-AC88-A29A8A3260F5}" type="datetime1">
              <a:rPr lang="es-ES" smtClean="0"/>
              <a:t>15/04/2016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975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C854-4BC9-44D1-88BB-5BCA685622EE}" type="datetime1">
              <a:rPr lang="es-ES" smtClean="0"/>
              <a:t>15/04/2016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54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8DA5-7EED-463D-94A6-29071F66A763}" type="datetime1">
              <a:rPr lang="es-ES" smtClean="0"/>
              <a:t>15/04/2016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2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6546-6C6D-4B2F-9737-5CDAB894EF5C}" type="datetime1">
              <a:rPr lang="es-ES" smtClean="0"/>
              <a:t>15/04/2016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756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2A3D-1EB8-46A2-B49C-BD176100B6EF}" type="datetime1">
              <a:rPr lang="es-ES" smtClean="0"/>
              <a:t>15/04/2016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190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4101D-2AAD-45C7-86B7-61EA15A75525}" type="datetime1">
              <a:rPr lang="es-ES" smtClean="0"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87C94-EFAC-4A2C-BC82-D3B5079123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170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1224136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MEDIDA 16</a:t>
            </a:r>
            <a:b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COOPERACIÓN</a:t>
            </a:r>
            <a:endParaRPr lang="es-E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47664" y="1988840"/>
            <a:ext cx="212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800" dirty="0" smtClean="0"/>
              <a:t>1</a:t>
            </a:r>
            <a:endParaRPr lang="es-ES" sz="18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1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2964662" y="1628800"/>
            <a:ext cx="333553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/>
              <a:t>MARCO NORMATIVO </a:t>
            </a:r>
            <a:endParaRPr lang="es-ES" sz="28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1979712" y="2564904"/>
            <a:ext cx="5256584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REGLAMENTO (UE) nº 1305/2013 </a:t>
            </a:r>
          </a:p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FEADER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91680" y="3933056"/>
            <a:ext cx="665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 smtClean="0"/>
              <a:t>ARTÍCULO 35</a:t>
            </a:r>
            <a:r>
              <a:rPr lang="es-ES" dirty="0" smtClean="0"/>
              <a:t>: fomentar la cooperación entre al menos dos entidades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711246" y="4571836"/>
            <a:ext cx="4732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 smtClean="0"/>
              <a:t>ARTÍCULO 55</a:t>
            </a:r>
            <a:r>
              <a:rPr lang="es-ES" dirty="0" smtClean="0"/>
              <a:t>: Asociación Europea de Innovación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691680" y="5229200"/>
            <a:ext cx="3829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 smtClean="0"/>
              <a:t>ARTÍCULOS 56 y 57</a:t>
            </a:r>
            <a:r>
              <a:rPr lang="es-ES" dirty="0" smtClean="0"/>
              <a:t>: Grupos Operativos</a:t>
            </a:r>
            <a:endParaRPr lang="es-ES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3" y="188640"/>
            <a:ext cx="1357049" cy="9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800" dirty="0" smtClean="0"/>
              <a:t>10</a:t>
            </a:r>
            <a:endParaRPr lang="es-ES" sz="18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10</a:t>
            </a:fld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85800" y="44625"/>
            <a:ext cx="7772400" cy="1224136"/>
          </a:xfrm>
          <a:prstGeom prst="rect">
            <a:avLst/>
          </a:prstGeom>
          <a:ln w="571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MEDIDA 16</a:t>
            </a:r>
            <a:b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COOPERACIÓN</a:t>
            </a:r>
            <a:endParaRPr lang="es-E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17875" y="1628800"/>
            <a:ext cx="382912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/>
              <a:t>GRUPOS OPERATIVOS (2)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275856" y="5518973"/>
            <a:ext cx="27190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u="sng" dirty="0" smtClean="0">
                <a:solidFill>
                  <a:srgbClr val="FF0000"/>
                </a:solidFill>
              </a:rPr>
              <a:t>FINANCIACIÓN</a:t>
            </a:r>
          </a:p>
          <a:p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755576" y="3181836"/>
            <a:ext cx="2160240" cy="226338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u="sng" dirty="0" smtClean="0"/>
              <a:t>EUROPA</a:t>
            </a:r>
          </a:p>
          <a:p>
            <a:pPr algn="ctr"/>
            <a:r>
              <a:rPr lang="es-ES" sz="2800" dirty="0" smtClean="0"/>
              <a:t>H2020</a:t>
            </a:r>
            <a:endParaRPr lang="es-ES" sz="2800" dirty="0"/>
          </a:p>
        </p:txBody>
      </p:sp>
      <p:sp>
        <p:nvSpPr>
          <p:cNvPr id="9" name="8 Elipse"/>
          <p:cNvSpPr/>
          <p:nvPr/>
        </p:nvSpPr>
        <p:spPr>
          <a:xfrm>
            <a:off x="6547000" y="3248109"/>
            <a:ext cx="2417488" cy="234113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u="sng" dirty="0" smtClean="0"/>
              <a:t>ADMÓN. CENTRAL</a:t>
            </a:r>
          </a:p>
          <a:p>
            <a:pPr algn="ctr"/>
            <a:r>
              <a:rPr lang="es-ES" sz="2400" dirty="0" smtClean="0"/>
              <a:t>PDR NACIONAL</a:t>
            </a:r>
            <a:endParaRPr lang="es-ES" sz="2400" dirty="0"/>
          </a:p>
        </p:txBody>
      </p:sp>
      <p:sp>
        <p:nvSpPr>
          <p:cNvPr id="10" name="9 Elipse"/>
          <p:cNvSpPr/>
          <p:nvPr/>
        </p:nvSpPr>
        <p:spPr>
          <a:xfrm>
            <a:off x="3563888" y="2348880"/>
            <a:ext cx="2232248" cy="237626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u="sng" dirty="0" smtClean="0"/>
              <a:t>EUSKADI</a:t>
            </a:r>
          </a:p>
          <a:p>
            <a:pPr algn="ctr"/>
            <a:r>
              <a:rPr lang="es-ES" sz="2400" dirty="0" smtClean="0"/>
              <a:t>PDR</a:t>
            </a:r>
          </a:p>
          <a:p>
            <a:pPr algn="ctr"/>
            <a:r>
              <a:rPr lang="es-ES" sz="2400" dirty="0" smtClean="0"/>
              <a:t>MEDIDA 16</a:t>
            </a:r>
            <a:endParaRPr lang="es-ES" sz="2400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3" y="188640"/>
            <a:ext cx="1357049" cy="9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800" dirty="0" smtClean="0"/>
              <a:t>11</a:t>
            </a:r>
            <a:endParaRPr lang="es-ES" sz="18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11</a:t>
            </a:fld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85800" y="44625"/>
            <a:ext cx="7772400" cy="1224136"/>
          </a:xfrm>
          <a:prstGeom prst="rect">
            <a:avLst/>
          </a:prstGeom>
          <a:ln w="571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MEDIDA 16</a:t>
            </a:r>
            <a:b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COOPERACIÓN</a:t>
            </a:r>
            <a:endParaRPr lang="es-E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98429" y="1628800"/>
            <a:ext cx="686803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/>
              <a:t>AGENTE DE INNOVACIÓN (surge contexto AEI)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403648" y="220486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OBJETIVO </a:t>
            </a:r>
          </a:p>
          <a:p>
            <a:r>
              <a:rPr lang="es-ES" dirty="0"/>
              <a:t>D</a:t>
            </a:r>
            <a:r>
              <a:rPr lang="es-ES" dirty="0" smtClean="0"/>
              <a:t>inamizar </a:t>
            </a:r>
            <a:r>
              <a:rPr lang="es-ES" dirty="0"/>
              <a:t>la transferencia de innovación al sector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403647" y="2924944"/>
            <a:ext cx="66591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DEFINICIÓN</a:t>
            </a:r>
          </a:p>
          <a:p>
            <a:pPr algn="just"/>
            <a:r>
              <a:rPr lang="es-ES" dirty="0" smtClean="0"/>
              <a:t>Persona </a:t>
            </a:r>
            <a:r>
              <a:rPr lang="es-ES" dirty="0"/>
              <a:t>u organización que busca y pone en contacto a </a:t>
            </a:r>
            <a:r>
              <a:rPr lang="es-ES" dirty="0" smtClean="0"/>
              <a:t>actores idóneos </a:t>
            </a:r>
            <a:r>
              <a:rPr lang="es-ES" dirty="0"/>
              <a:t>para llevar a cabo el proyecto sin tener que estar </a:t>
            </a:r>
            <a:r>
              <a:rPr lang="es-ES" dirty="0" smtClean="0"/>
              <a:t> involucrado técnicamente</a:t>
            </a:r>
            <a:r>
              <a:rPr lang="es-ES" dirty="0"/>
              <a:t>, y actúa como agente entre partes en el proceso de innovación.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403648" y="4471952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ACTIVIDADES</a:t>
            </a:r>
          </a:p>
          <a:p>
            <a:pPr algn="just"/>
            <a:r>
              <a:rPr lang="es-ES" dirty="0" smtClean="0"/>
              <a:t>Obtención </a:t>
            </a:r>
            <a:r>
              <a:rPr lang="es-ES" dirty="0"/>
              <a:t>información sobre </a:t>
            </a:r>
            <a:r>
              <a:rPr lang="es-ES" dirty="0" smtClean="0"/>
              <a:t>colaboradores potenciales, mediación</a:t>
            </a:r>
            <a:r>
              <a:rPr lang="es-ES" dirty="0"/>
              <a:t>, puesta en marcha equipo, seguimiento de actores que ya </a:t>
            </a:r>
            <a:r>
              <a:rPr lang="es-ES" dirty="0" smtClean="0"/>
              <a:t>están colaborando</a:t>
            </a:r>
            <a:r>
              <a:rPr lang="es-ES" dirty="0"/>
              <a:t>, ayudar a obtención de asesoramiento, búsqueda de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3" y="188640"/>
            <a:ext cx="1357049" cy="9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800" dirty="0" smtClean="0"/>
              <a:t>12</a:t>
            </a:r>
            <a:endParaRPr lang="es-ES" sz="18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12</a:t>
            </a:fld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746248" y="44625"/>
            <a:ext cx="7772400" cy="1224136"/>
          </a:xfrm>
          <a:prstGeom prst="rect">
            <a:avLst/>
          </a:prstGeom>
          <a:ln w="571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MEDIDA 16</a:t>
            </a:r>
            <a:b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COOPERACIÓN</a:t>
            </a:r>
            <a:endParaRPr lang="es-E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35515" y="1628800"/>
            <a:ext cx="639386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/>
              <a:t>AGENTE DE INNOVACIÓN EN PDR EUSKADI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547664" y="2638653"/>
            <a:ext cx="5415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 smtClean="0"/>
              <a:t>HAZI</a:t>
            </a:r>
            <a:r>
              <a:rPr lang="es-ES" dirty="0" smtClean="0"/>
              <a:t>: ÚNICO AGENTE DE INNOVACIÓN</a:t>
            </a:r>
          </a:p>
          <a:p>
            <a:r>
              <a:rPr lang="es-ES" dirty="0" smtClean="0"/>
              <a:t>No se prevén convocatorias para Agentes de Innovación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7664" y="3679864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KATILU</a:t>
            </a:r>
            <a:r>
              <a:rPr lang="es-ES" dirty="0" smtClean="0"/>
              <a:t>: espacio de la Viceconsejería a través del que se instrumentalizan las acciones del Agente de Innovación.</a:t>
            </a:r>
          </a:p>
          <a:p>
            <a:endParaRPr lang="es-ES" dirty="0"/>
          </a:p>
          <a:p>
            <a:endParaRPr lang="es-ES" b="1" u="sng" dirty="0" smtClean="0"/>
          </a:p>
          <a:p>
            <a:r>
              <a:rPr lang="es-ES" b="1" u="sng" dirty="0" smtClean="0"/>
              <a:t>ENTIDADES DE KATILU</a:t>
            </a:r>
            <a:r>
              <a:rPr lang="es-ES" dirty="0" smtClean="0"/>
              <a:t>: </a:t>
            </a:r>
          </a:p>
          <a:p>
            <a:r>
              <a:rPr lang="es-ES" dirty="0" smtClean="0"/>
              <a:t>HAZI, NEIKER, AZTI, ELIKA, DCIA E INNOBASQUE</a:t>
            </a:r>
            <a:endParaRPr lang="es-ES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3" y="188640"/>
            <a:ext cx="1357049" cy="9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800" dirty="0" smtClean="0"/>
              <a:t>13</a:t>
            </a:r>
            <a:endParaRPr lang="es-ES" sz="18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13</a:t>
            </a:fld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746248" y="44625"/>
            <a:ext cx="7772400" cy="1224136"/>
          </a:xfrm>
          <a:prstGeom prst="rect">
            <a:avLst/>
          </a:prstGeom>
          <a:ln w="571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MEDIDA 16</a:t>
            </a:r>
            <a:b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COOPERACIÓN</a:t>
            </a:r>
            <a:endParaRPr lang="es-E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76602" y="1628800"/>
            <a:ext cx="811170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/>
              <a:t>ESTRATEGIA VIVA DE INNOVACIÓN Y COOPERACIÓN(1)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938808" y="2492896"/>
            <a:ext cx="7665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Herramienta diseñada por la Viceconsejería de Agricultura, Pesca y Política Alimentaria, instrumento marco para: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/>
              <a:t>●</a:t>
            </a:r>
            <a:r>
              <a:rPr lang="es-ES" sz="2400" dirty="0" smtClean="0"/>
              <a:t> facilitar y promover la innovación y la cooperación en el sector agroalimentario y en el medio rural y litoral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● </a:t>
            </a:r>
            <a:r>
              <a:rPr lang="es-ES" sz="2400" dirty="0" smtClean="0"/>
              <a:t>instaurar un estilo </a:t>
            </a:r>
            <a:r>
              <a:rPr lang="es-ES" sz="2400" dirty="0"/>
              <a:t>y una cultura en </a:t>
            </a:r>
            <a:r>
              <a:rPr lang="es-ES" sz="2400" dirty="0" smtClean="0"/>
              <a:t>los </a:t>
            </a:r>
            <a:r>
              <a:rPr lang="es-ES" sz="2400" dirty="0"/>
              <a:t>que la cooperación, la curiosidad y la experimentación sean formas habituales de hacer y formen parte de nuestro día a día.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3" y="188640"/>
            <a:ext cx="1357049" cy="9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800" dirty="0" smtClean="0"/>
              <a:t>14</a:t>
            </a:r>
            <a:endParaRPr lang="es-ES" sz="18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14</a:t>
            </a:fld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746248" y="44625"/>
            <a:ext cx="7772400" cy="1224136"/>
          </a:xfrm>
          <a:prstGeom prst="rect">
            <a:avLst/>
          </a:prstGeom>
          <a:ln w="571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MEDIDA 16</a:t>
            </a:r>
            <a:b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COOPERACIÓN</a:t>
            </a:r>
            <a:endParaRPr lang="es-E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5726" y="1628800"/>
            <a:ext cx="819346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/>
              <a:t>ESTRATEGIA VIVA DE INNOVACIÓN Y COOPERACIÓN (2)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296144" y="2420888"/>
            <a:ext cx="66602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dirty="0" smtClean="0"/>
              <a:t>● INCREMENTAR  nº </a:t>
            </a:r>
            <a:r>
              <a:rPr lang="es-ES" dirty="0"/>
              <a:t>empresas </a:t>
            </a:r>
            <a:r>
              <a:rPr lang="es-ES" dirty="0" smtClean="0"/>
              <a:t>que </a:t>
            </a:r>
            <a:r>
              <a:rPr lang="es-ES" dirty="0"/>
              <a:t>realizan innovación, tecnológica y no tecnológica, promoviendo  la colaboración entre agentes de la cadena de valor </a:t>
            </a:r>
            <a:r>
              <a:rPr lang="es-ES" dirty="0" smtClean="0"/>
              <a:t>alimentaria.</a:t>
            </a:r>
            <a:endParaRPr lang="es-ES" dirty="0"/>
          </a:p>
          <a:p>
            <a:pPr lvl="0" algn="just"/>
            <a:r>
              <a:rPr lang="es-ES" dirty="0" smtClean="0"/>
              <a:t>● DESARROLLAR </a:t>
            </a:r>
            <a:r>
              <a:rPr lang="es-ES" dirty="0"/>
              <a:t>proyectos orientados al cumplimiento de los planes estratégicos fijados para el sector por la </a:t>
            </a:r>
            <a:r>
              <a:rPr lang="es-ES" dirty="0" smtClean="0"/>
              <a:t>Viceconsejería y/u </a:t>
            </a:r>
            <a:r>
              <a:rPr lang="es-ES" dirty="0"/>
              <a:t>orientados a las prioridades fijadas en el despliegue del </a:t>
            </a:r>
            <a:r>
              <a:rPr lang="es-ES" dirty="0" smtClean="0"/>
              <a:t>PCTI. </a:t>
            </a:r>
            <a:endParaRPr lang="es-ES" dirty="0"/>
          </a:p>
          <a:p>
            <a:pPr lvl="0" algn="just"/>
            <a:r>
              <a:rPr lang="es-ES" dirty="0" smtClean="0"/>
              <a:t>● IMPACTAR </a:t>
            </a:r>
            <a:r>
              <a:rPr lang="es-ES" dirty="0"/>
              <a:t>en la actividad económica y el empleo del medio rural, facilitando que cada vez más pequeñas empresas y productores de la cadena de valor desarrollen dinámicas y proyectos  de innovación y </a:t>
            </a:r>
            <a:r>
              <a:rPr lang="es-ES" dirty="0" smtClean="0"/>
              <a:t>cooperación.</a:t>
            </a:r>
            <a:endParaRPr lang="es-ES" dirty="0"/>
          </a:p>
          <a:p>
            <a:pPr lvl="0" algn="just"/>
            <a:r>
              <a:rPr lang="es-ES" dirty="0" smtClean="0"/>
              <a:t>● GESTIONAR Y DIFUNDIR el </a:t>
            </a:r>
            <a:r>
              <a:rPr lang="es-ES" dirty="0"/>
              <a:t>conocimiento generado así como visibilizar y socializar las experiencias innovadoras y en cooperación. 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3" y="188640"/>
            <a:ext cx="1357049" cy="9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2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800" dirty="0" smtClean="0"/>
              <a:t>15</a:t>
            </a:r>
            <a:endParaRPr lang="es-ES" sz="18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15</a:t>
            </a:fld>
            <a:endParaRPr lang="es-ES"/>
          </a:p>
        </p:txBody>
      </p:sp>
      <p:pic>
        <p:nvPicPr>
          <p:cNvPr id="2050" name="Picture 2" descr="C:\Users\SMARTIMA\AppData\Local\Microsoft\Windows\Temporary Internet Files\Content.Outlook\HRSIHRLC\EVIC_LOGO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32048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2420888"/>
            <a:ext cx="712879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 smtClean="0"/>
              <a:t>2 EJES</a:t>
            </a:r>
            <a:endParaRPr lang="es-ES" sz="3200" dirty="0" smtClean="0"/>
          </a:p>
          <a:p>
            <a:endParaRPr lang="es-ES" sz="2000" dirty="0" smtClean="0"/>
          </a:p>
          <a:p>
            <a:r>
              <a:rPr lang="es-ES" sz="2400" dirty="0"/>
              <a:t>1</a:t>
            </a:r>
            <a:r>
              <a:rPr lang="es-ES" sz="2400" dirty="0" smtClean="0"/>
              <a:t>.- CULTURA DE LA INNOVACIÓN Y LA COOPERACIÓN</a:t>
            </a:r>
          </a:p>
          <a:p>
            <a:endParaRPr lang="es-ES" sz="2400" dirty="0" smtClean="0"/>
          </a:p>
          <a:p>
            <a:r>
              <a:rPr lang="es-ES" sz="2400" dirty="0"/>
              <a:t>2</a:t>
            </a:r>
            <a:r>
              <a:rPr lang="es-ES" sz="2400" dirty="0" smtClean="0"/>
              <a:t>.- ALIMENTACIÓN CON ENFOQUE HOLÍSTICO (RIS3 Y PCTI)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73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800" dirty="0" smtClean="0"/>
              <a:t>16</a:t>
            </a:r>
            <a:endParaRPr lang="es-ES" sz="18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16</a:t>
            </a:fld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746248" y="44625"/>
            <a:ext cx="7772400" cy="1224136"/>
          </a:xfrm>
          <a:prstGeom prst="rect">
            <a:avLst/>
          </a:prstGeom>
          <a:ln w="571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MEDIDA 16</a:t>
            </a:r>
            <a:b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COOPERACIÓN</a:t>
            </a:r>
            <a:endParaRPr lang="es-E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15616" y="1628800"/>
            <a:ext cx="740303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Submedida 16.1 Ayuda creación y funcionamiento GO de la EIP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115616" y="2780928"/>
            <a:ext cx="6480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CRITERIOS DE SELECCIÓN</a:t>
            </a:r>
          </a:p>
          <a:p>
            <a:r>
              <a:rPr lang="es-ES" sz="2000" dirty="0" smtClean="0"/>
              <a:t>● Objetivo del Grupo Operativo (alineamiento con EVIC)</a:t>
            </a:r>
          </a:p>
          <a:p>
            <a:r>
              <a:rPr lang="es-ES" sz="2000" dirty="0" smtClean="0"/>
              <a:t>● Composición del Grupo Operativo</a:t>
            </a:r>
          </a:p>
          <a:p>
            <a:r>
              <a:rPr lang="es-ES" sz="2000" dirty="0" smtClean="0"/>
              <a:t>● Participación en alguna fase del proceso Brokering Innovation </a:t>
            </a:r>
          </a:p>
          <a:p>
            <a:r>
              <a:rPr lang="es-ES" sz="2000" dirty="0" smtClean="0"/>
              <a:t>● Participación de un Centro Tecnológico o de Investigación</a:t>
            </a:r>
          </a:p>
          <a:p>
            <a:r>
              <a:rPr lang="es-ES" sz="2000" dirty="0" smtClean="0"/>
              <a:t>● Combinación con otros instrumentos de financiación</a:t>
            </a:r>
          </a:p>
          <a:p>
            <a:r>
              <a:rPr lang="es-ES" sz="2000" dirty="0" smtClean="0"/>
              <a:t>● Características del proyecto</a:t>
            </a:r>
            <a:endParaRPr lang="es-ES" sz="2000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3" y="188640"/>
            <a:ext cx="1357049" cy="9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800" dirty="0" smtClean="0"/>
              <a:t>17</a:t>
            </a:r>
            <a:endParaRPr lang="es-ES" sz="18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17</a:t>
            </a:fld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746248" y="44625"/>
            <a:ext cx="7772400" cy="1224136"/>
          </a:xfrm>
          <a:prstGeom prst="rect">
            <a:avLst/>
          </a:prstGeom>
          <a:ln w="571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MEDIDA 16</a:t>
            </a:r>
            <a:b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COOPERACIÓN</a:t>
            </a:r>
            <a:endParaRPr lang="es-E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15616" y="1628800"/>
            <a:ext cx="740303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Resto de Submedidas</a:t>
            </a:r>
            <a:endParaRPr lang="es-ES" sz="2800" dirty="0"/>
          </a:p>
        </p:txBody>
      </p:sp>
      <p:sp>
        <p:nvSpPr>
          <p:cNvPr id="7" name="6 Rectángulo"/>
          <p:cNvSpPr/>
          <p:nvPr/>
        </p:nvSpPr>
        <p:spPr>
          <a:xfrm>
            <a:off x="2286000" y="246095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000" b="1" u="sng" dirty="0"/>
              <a:t>CRITERIOS DE </a:t>
            </a:r>
            <a:r>
              <a:rPr lang="es-ES" sz="2000" b="1" u="sng" dirty="0" smtClean="0"/>
              <a:t>SELECCIÓN</a:t>
            </a:r>
            <a:endParaRPr lang="es-ES" sz="2000" b="1" u="sng" dirty="0"/>
          </a:p>
          <a:p>
            <a:pPr algn="just"/>
            <a:r>
              <a:rPr lang="es-ES" dirty="0"/>
              <a:t>● </a:t>
            </a:r>
            <a:r>
              <a:rPr lang="es-ES" sz="2000" dirty="0"/>
              <a:t>Objetivo del </a:t>
            </a:r>
            <a:r>
              <a:rPr lang="es-ES" sz="2000" dirty="0" smtClean="0"/>
              <a:t>Equipo de innovación (alineamiento </a:t>
            </a:r>
            <a:r>
              <a:rPr lang="es-ES" sz="2000" dirty="0"/>
              <a:t>con EVIC</a:t>
            </a:r>
            <a:r>
              <a:rPr lang="es-ES" sz="2000" dirty="0" smtClean="0"/>
              <a:t>)</a:t>
            </a:r>
            <a:endParaRPr lang="es-ES" sz="2000" dirty="0"/>
          </a:p>
          <a:p>
            <a:pPr algn="just"/>
            <a:r>
              <a:rPr lang="es-ES" sz="2000" dirty="0"/>
              <a:t>● Composición del </a:t>
            </a:r>
            <a:r>
              <a:rPr lang="es-ES" sz="2000" dirty="0" smtClean="0"/>
              <a:t>Equipo de innovación</a:t>
            </a:r>
            <a:endParaRPr lang="es-ES" sz="2000" dirty="0"/>
          </a:p>
          <a:p>
            <a:pPr algn="just"/>
            <a:r>
              <a:rPr lang="es-ES" sz="2000" dirty="0"/>
              <a:t>● </a:t>
            </a:r>
            <a:r>
              <a:rPr lang="es-ES" sz="2000" dirty="0" smtClean="0"/>
              <a:t>Características </a:t>
            </a:r>
            <a:r>
              <a:rPr lang="es-ES" sz="2000" dirty="0"/>
              <a:t>del proyecto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46248" y="4365104"/>
            <a:ext cx="7426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 smtClean="0"/>
              <a:t>METODOLOGÍA CÁLCULO % DE AYUDA</a:t>
            </a:r>
          </a:p>
          <a:p>
            <a:r>
              <a:rPr lang="es-ES" dirty="0" smtClean="0"/>
              <a:t>● Máximo 100 puntos</a:t>
            </a:r>
          </a:p>
          <a:p>
            <a:r>
              <a:rPr lang="es-ES" dirty="0" smtClean="0"/>
              <a:t>● 100% de los costes subvencionables al proyecto mejor valorado</a:t>
            </a:r>
          </a:p>
          <a:p>
            <a:r>
              <a:rPr lang="es-ES" dirty="0" smtClean="0"/>
              <a:t>● Resto: decrementalmente según diferencia de puntos con el primero.</a:t>
            </a:r>
            <a:endParaRPr lang="es-ES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26" y="280455"/>
            <a:ext cx="1114425" cy="75247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3" y="188640"/>
            <a:ext cx="1357049" cy="9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47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800" dirty="0" smtClean="0"/>
              <a:t>18</a:t>
            </a:r>
            <a:endParaRPr lang="es-ES" sz="18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18</a:t>
            </a:fld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746248" y="44625"/>
            <a:ext cx="7772400" cy="1224136"/>
          </a:xfrm>
          <a:prstGeom prst="rect">
            <a:avLst/>
          </a:prstGeom>
          <a:ln w="571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MEDIDA 16</a:t>
            </a:r>
            <a:b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COOPERACIÓN</a:t>
            </a:r>
            <a:endParaRPr lang="es-E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03726" y="1628800"/>
            <a:ext cx="740303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Todas las submedidas </a:t>
            </a:r>
            <a:r>
              <a:rPr lang="es-ES" sz="2800" dirty="0" err="1" smtClean="0"/>
              <a:t>Submedidas</a:t>
            </a:r>
            <a:endParaRPr lang="es-ES" sz="2800" dirty="0" smtClean="0"/>
          </a:p>
          <a:p>
            <a:pPr algn="ctr"/>
            <a:r>
              <a:rPr lang="es-ES" sz="2800" dirty="0" smtClean="0"/>
              <a:t>Costes subvencionables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938808" y="2924944"/>
            <a:ext cx="7377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s-ES" dirty="0" smtClean="0"/>
              <a:t>Costes de estudios y elaboración de planes</a:t>
            </a:r>
          </a:p>
          <a:p>
            <a:pPr marL="342900" indent="-342900">
              <a:buAutoNum type="alphaLcParenR"/>
            </a:pPr>
            <a:endParaRPr lang="es-ES" dirty="0" smtClean="0"/>
          </a:p>
          <a:p>
            <a:pPr marL="342900" indent="-342900">
              <a:buAutoNum type="alphaLcParenR"/>
            </a:pPr>
            <a:r>
              <a:rPr lang="es-ES" dirty="0" smtClean="0"/>
              <a:t>Costes actividades dinamización, impulso y animación</a:t>
            </a:r>
          </a:p>
          <a:p>
            <a:pPr marL="342900" indent="-342900">
              <a:buAutoNum type="alphaLcParenR"/>
            </a:pPr>
            <a:endParaRPr lang="es-ES" dirty="0" smtClean="0"/>
          </a:p>
          <a:p>
            <a:pPr marL="342900" indent="-342900">
              <a:buAutoNum type="alphaLcParenR"/>
            </a:pPr>
            <a:r>
              <a:rPr lang="es-ES" dirty="0" smtClean="0"/>
              <a:t>Costes de funcionamiento de las actividades de cooperación</a:t>
            </a:r>
          </a:p>
          <a:p>
            <a:pPr marL="342900" indent="-342900">
              <a:buAutoNum type="alphaLcParenR"/>
            </a:pPr>
            <a:endParaRPr lang="es-ES" dirty="0" smtClean="0"/>
          </a:p>
          <a:p>
            <a:pPr marL="342900" indent="-342900">
              <a:buAutoNum type="alphaLcParenR"/>
            </a:pPr>
            <a:r>
              <a:rPr lang="es-ES" dirty="0" smtClean="0"/>
              <a:t>Costes inherentes y necesarios para la realización del proyecto piloto</a:t>
            </a:r>
          </a:p>
          <a:p>
            <a:pPr marL="342900" indent="-342900">
              <a:buAutoNum type="alphaLcParenR"/>
            </a:pPr>
            <a:endParaRPr lang="es-ES" dirty="0" smtClean="0"/>
          </a:p>
          <a:p>
            <a:pPr marL="342900" indent="-342900">
              <a:buAutoNum type="alphaLcParenR"/>
            </a:pPr>
            <a:r>
              <a:rPr lang="es-ES" dirty="0" smtClean="0"/>
              <a:t>Costes actividades comunicación y divulgación</a:t>
            </a:r>
          </a:p>
          <a:p>
            <a:endParaRPr lang="es-ES" dirty="0" smtClean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26" y="280455"/>
            <a:ext cx="1114425" cy="75247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3" y="188640"/>
            <a:ext cx="1357049" cy="9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800" dirty="0" smtClean="0"/>
              <a:t>19</a:t>
            </a:r>
            <a:endParaRPr lang="es-ES" sz="18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19</a:t>
            </a:fld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746248" y="44625"/>
            <a:ext cx="7772400" cy="1224136"/>
          </a:xfrm>
          <a:prstGeom prst="rect">
            <a:avLst/>
          </a:prstGeom>
          <a:ln w="571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MEDIDA 16</a:t>
            </a:r>
            <a:b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COOPERACIÓN</a:t>
            </a:r>
            <a:endParaRPr lang="es-E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03726" y="1628800"/>
            <a:ext cx="740303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Todas las submedidas </a:t>
            </a:r>
            <a:r>
              <a:rPr lang="es-ES" sz="2800" dirty="0" err="1" smtClean="0"/>
              <a:t>Submedidas</a:t>
            </a:r>
            <a:endParaRPr lang="es-ES" sz="2800" dirty="0" smtClean="0"/>
          </a:p>
          <a:p>
            <a:pPr algn="ctr"/>
            <a:r>
              <a:rPr lang="es-ES" sz="2800" dirty="0" smtClean="0"/>
              <a:t>Condiciones admisibilidad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95536" y="342900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s-ES" dirty="0" smtClean="0"/>
              <a:t>Mínimo dos entidades  y una al menos pertenecer a la cadena de valor del sector agroalimentario</a:t>
            </a:r>
          </a:p>
          <a:p>
            <a:pPr marL="342900" indent="-342900">
              <a:buAutoNum type="alphaLcParenR"/>
            </a:pPr>
            <a:r>
              <a:rPr lang="es-ES" dirty="0" smtClean="0"/>
              <a:t>Nuevas actividades</a:t>
            </a:r>
          </a:p>
          <a:p>
            <a:pPr marL="342900" indent="-342900">
              <a:buAutoNum type="alphaLcParenR"/>
            </a:pPr>
            <a:r>
              <a:rPr lang="es-ES" dirty="0" smtClean="0"/>
              <a:t>Procedimientos internos que garanticen transparencia</a:t>
            </a:r>
          </a:p>
          <a:p>
            <a:pPr marL="342900" indent="-342900">
              <a:buAutoNum type="alphaLcParenR"/>
            </a:pPr>
            <a:r>
              <a:rPr lang="es-ES" dirty="0" smtClean="0"/>
              <a:t>Plan : descripción del proyecto y descripción de resultados (en 16.1 indicar la  contribución a objetivos de la AEI)</a:t>
            </a:r>
          </a:p>
          <a:p>
            <a:pPr marL="342900" indent="-342900">
              <a:buAutoNum type="alphaLcParenR"/>
            </a:pPr>
            <a:r>
              <a:rPr lang="es-ES" dirty="0" smtClean="0"/>
              <a:t>Los GO deberán divulgar los resultados a través de la red AEI</a:t>
            </a:r>
          </a:p>
          <a:p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26" y="280455"/>
            <a:ext cx="1114425" cy="75247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3" y="188640"/>
            <a:ext cx="1357049" cy="9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547664" y="1988840"/>
            <a:ext cx="212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800" dirty="0" smtClean="0"/>
              <a:t>2</a:t>
            </a:r>
            <a:endParaRPr lang="es-ES" sz="18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2</a:t>
            </a:fld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4624"/>
            <a:ext cx="7827963" cy="138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830462" y="1700808"/>
            <a:ext cx="360393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/>
              <a:t>CONTRIBUCIÓN AL PDR</a:t>
            </a:r>
            <a:endParaRPr lang="es-ES" sz="2800" dirty="0"/>
          </a:p>
        </p:txBody>
      </p:sp>
      <p:sp>
        <p:nvSpPr>
          <p:cNvPr id="2" name="1 CuadroTexto"/>
          <p:cNvSpPr txBox="1"/>
          <p:nvPr/>
        </p:nvSpPr>
        <p:spPr>
          <a:xfrm>
            <a:off x="1043608" y="2636912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r>
              <a:rPr lang="es-ES" b="1" u="sng" dirty="0" smtClean="0"/>
              <a:t>A OBJETIVOS TRANSVERSALES</a:t>
            </a:r>
          </a:p>
          <a:p>
            <a:r>
              <a:rPr lang="es-ES" dirty="0" smtClean="0"/>
              <a:t>              √ Innovación</a:t>
            </a:r>
          </a:p>
          <a:p>
            <a:r>
              <a:rPr lang="es-ES" dirty="0" smtClean="0"/>
              <a:t>              √ Medio Ambiente</a:t>
            </a:r>
          </a:p>
          <a:p>
            <a:r>
              <a:rPr lang="es-ES" dirty="0" smtClean="0"/>
              <a:t>              √ Mitigación y adaptación al cambio climático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043608" y="429309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A NECESIDADES </a:t>
            </a:r>
          </a:p>
          <a:p>
            <a:r>
              <a:rPr lang="es-ES" dirty="0" smtClean="0"/>
              <a:t>             ● NE1: fomentar cooperación e innovación</a:t>
            </a:r>
          </a:p>
          <a:p>
            <a:r>
              <a:rPr lang="es-ES" dirty="0" smtClean="0"/>
              <a:t>             ● NE3: potenciar participación y cooperación en proyectos innovación</a:t>
            </a:r>
          </a:p>
          <a:p>
            <a:r>
              <a:rPr lang="es-ES" dirty="0" smtClean="0"/>
              <a:t>             ● NE15: impulsar cadenas de distribución cortas y mercados locales</a:t>
            </a:r>
            <a:endParaRPr lang="es-ES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3" y="188640"/>
            <a:ext cx="1357049" cy="9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7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800" dirty="0" smtClean="0"/>
              <a:t>20</a:t>
            </a:r>
            <a:endParaRPr lang="es-ES" sz="18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20</a:t>
            </a:fld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746248" y="44625"/>
            <a:ext cx="7772400" cy="1224136"/>
          </a:xfrm>
          <a:prstGeom prst="rect">
            <a:avLst/>
          </a:prstGeom>
          <a:ln w="571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MEDIDA 16</a:t>
            </a:r>
            <a:b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COOPERACIÓN</a:t>
            </a:r>
            <a:endParaRPr lang="es-E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03726" y="1628800"/>
            <a:ext cx="740303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Todas las submedidas </a:t>
            </a:r>
            <a:r>
              <a:rPr lang="es-ES" sz="2800" dirty="0" err="1" smtClean="0"/>
              <a:t>Submedidas</a:t>
            </a:r>
            <a:endParaRPr lang="es-ES" sz="2800" dirty="0" smtClean="0"/>
          </a:p>
          <a:p>
            <a:pPr algn="ctr"/>
            <a:r>
              <a:rPr lang="es-ES" sz="2800" dirty="0" smtClean="0"/>
              <a:t>Beneficiarios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464027" y="2852936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Grupos operativos o equipos de innovación  conformados por entidades (personas físicas o jurídicas) que planteen  proyectos de cooperación en los diversos ámbitos contemplados y cumplan los criterios de admisibilidad</a:t>
            </a:r>
            <a:endParaRPr lang="es-ES" sz="28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26" y="280455"/>
            <a:ext cx="1114425" cy="75247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3" y="188640"/>
            <a:ext cx="1357049" cy="9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21</a:t>
            </a:fld>
            <a:endParaRPr lang="es-ES"/>
          </a:p>
        </p:txBody>
      </p:sp>
      <p:sp>
        <p:nvSpPr>
          <p:cNvPr id="5" name="1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/>
              <a:t>21</a:t>
            </a:r>
            <a:endParaRPr lang="es-ES" sz="1800" dirty="0"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D87C94-EFAC-4A2C-BC82-D3B5079123AB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746248" y="44625"/>
            <a:ext cx="7772400" cy="1224136"/>
          </a:xfrm>
          <a:prstGeom prst="rect">
            <a:avLst/>
          </a:prstGeom>
          <a:ln w="571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MEDIDA 16</a:t>
            </a:r>
            <a:b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COOPERACIÓN</a:t>
            </a:r>
            <a:endParaRPr lang="es-E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2" descr="M:\BERRIKUNTZA ZERBITZUA\15_PDR- FEADER-EIP\pdr_conteni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08" y="188640"/>
            <a:ext cx="1544960" cy="10081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Flecha abajo"/>
          <p:cNvSpPr/>
          <p:nvPr/>
        </p:nvSpPr>
        <p:spPr>
          <a:xfrm>
            <a:off x="7884368" y="4149080"/>
            <a:ext cx="484632" cy="978408"/>
          </a:xfrm>
          <a:prstGeom prst="down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73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22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3347864" y="3717032"/>
            <a:ext cx="978408" cy="484632"/>
          </a:xfrm>
          <a:prstGeom prst="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9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800" dirty="0" smtClean="0"/>
              <a:t>22</a:t>
            </a:r>
            <a:endParaRPr lang="es-ES" sz="18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23</a:t>
            </a:fld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746248" y="44625"/>
            <a:ext cx="7772400" cy="1224136"/>
          </a:xfrm>
          <a:prstGeom prst="rect">
            <a:avLst/>
          </a:prstGeom>
          <a:ln w="571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MEDIDA 16</a:t>
            </a:r>
            <a:b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COOPERACIÓN</a:t>
            </a:r>
            <a:endParaRPr lang="es-E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843808" y="1268760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ESKERRIK ASKO</a:t>
            </a:r>
            <a:endParaRPr lang="es-ES" sz="4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619672" y="545741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ELKARLANA  = ETORKIZUNA</a:t>
            </a:r>
            <a:endParaRPr lang="es-ES" sz="4000" dirty="0"/>
          </a:p>
        </p:txBody>
      </p:sp>
      <p:pic>
        <p:nvPicPr>
          <p:cNvPr id="1026" name="Picture 2" descr="\\AFI2B\D05ES\EJGVbilduma\03.Lankidetza-Colaboracion\03trabajoconjun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417646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1357049" cy="9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7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800" dirty="0" smtClean="0"/>
              <a:t>3</a:t>
            </a:r>
            <a:endParaRPr lang="es-ES" sz="18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3</a:t>
            </a:fld>
            <a:endParaRPr lang="es-E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16632"/>
            <a:ext cx="7827963" cy="138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566417" y="1556792"/>
            <a:ext cx="413203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/>
              <a:t>ELEMENTOS DESCRIPTIVOS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907704" y="2348880"/>
            <a:ext cx="56886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1.- Cubre exclusivamente:</a:t>
            </a:r>
          </a:p>
          <a:p>
            <a:r>
              <a:rPr lang="es-ES" dirty="0" smtClean="0"/>
              <a:t>          √ Costes de cooperación</a:t>
            </a:r>
          </a:p>
          <a:p>
            <a:r>
              <a:rPr lang="es-ES" dirty="0" smtClean="0"/>
              <a:t>          √ Costes directos relativos al proyecto piloto</a:t>
            </a:r>
          </a:p>
          <a:p>
            <a:endParaRPr lang="es-ES" dirty="0"/>
          </a:p>
          <a:p>
            <a:r>
              <a:rPr lang="es-ES" dirty="0" smtClean="0"/>
              <a:t>2.- Compromiso divulgación resultados proyectos</a:t>
            </a:r>
          </a:p>
          <a:p>
            <a:endParaRPr lang="es-ES" dirty="0"/>
          </a:p>
          <a:p>
            <a:r>
              <a:rPr lang="es-ES" dirty="0" smtClean="0"/>
              <a:t>3.- Procedimiento  de valoración proyectos: concursal</a:t>
            </a:r>
          </a:p>
          <a:p>
            <a:endParaRPr lang="es-ES" dirty="0"/>
          </a:p>
          <a:p>
            <a:r>
              <a:rPr lang="es-ES" dirty="0" smtClean="0"/>
              <a:t>4.- Periodo ejecución proyectos: máximo 2 años</a:t>
            </a:r>
          </a:p>
          <a:p>
            <a:endParaRPr lang="es-ES" dirty="0"/>
          </a:p>
          <a:p>
            <a:r>
              <a:rPr lang="es-ES" dirty="0" smtClean="0"/>
              <a:t>5.- Administración competente: </a:t>
            </a:r>
            <a:r>
              <a:rPr lang="es-ES" dirty="0" err="1" smtClean="0"/>
              <a:t>Eusko</a:t>
            </a:r>
            <a:r>
              <a:rPr lang="es-ES" dirty="0" smtClean="0"/>
              <a:t> </a:t>
            </a:r>
            <a:r>
              <a:rPr lang="es-ES" dirty="0" err="1" smtClean="0"/>
              <a:t>Jaurlaritza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6.- Dotación: 4M FEADER/ 1M </a:t>
            </a:r>
            <a:r>
              <a:rPr lang="es-ES" dirty="0" err="1" smtClean="0"/>
              <a:t>Eusko</a:t>
            </a:r>
            <a:r>
              <a:rPr lang="es-ES" dirty="0" smtClean="0"/>
              <a:t> </a:t>
            </a:r>
            <a:r>
              <a:rPr lang="es-ES" dirty="0" err="1" smtClean="0"/>
              <a:t>Jaurlaritza</a:t>
            </a:r>
            <a:r>
              <a:rPr lang="es-ES" dirty="0" smtClean="0"/>
              <a:t>/8M adicionales</a:t>
            </a:r>
            <a:endParaRPr lang="es-ES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1357049" cy="9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1224136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MEDIDA 16</a:t>
            </a:r>
            <a:b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COOPERACIÓN</a:t>
            </a:r>
            <a:endParaRPr lang="es-E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47664" y="1988840"/>
            <a:ext cx="212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800" dirty="0"/>
              <a:t>4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552870" y="1412776"/>
            <a:ext cx="215911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/>
              <a:t>SUBMEDIDAS</a:t>
            </a:r>
            <a:endParaRPr lang="es-ES" sz="28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310748"/>
              </p:ext>
            </p:extLst>
          </p:nvPr>
        </p:nvGraphicFramePr>
        <p:xfrm>
          <a:off x="1524000" y="2201272"/>
          <a:ext cx="6096000" cy="3774440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671736"/>
                <a:gridCol w="3672408"/>
                <a:gridCol w="1152128"/>
                <a:gridCol w="5997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Nº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DESCRIPCIÓN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FONDOS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16.1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Grupos operativos</a:t>
                      </a:r>
                      <a:r>
                        <a:rPr lang="es-ES" baseline="0" dirty="0" smtClean="0"/>
                        <a:t> EIP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1.875.000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37,5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16.2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Nuevos productos, prácticas, procesos y tecnologías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625.000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12,5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16.3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Pequeños agentes, trabajo común</a:t>
                      </a:r>
                      <a:r>
                        <a:rPr lang="es-ES" baseline="0" dirty="0" smtClean="0"/>
                        <a:t> y desarrollo/ comercialización </a:t>
                      </a:r>
                      <a:r>
                        <a:rPr lang="es-ES" dirty="0" smtClean="0"/>
                        <a:t>Turismo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500.000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10,0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16.4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Cadenas cortas y mercados locales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625.000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12,5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16.5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Cambio climático y prácticas medioambientales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500.000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10,0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16.6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Biomasa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375.000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7,5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16.9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Diversificación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500.000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10,0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3" y="188640"/>
            <a:ext cx="1357049" cy="9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1224136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MEDIDA 16</a:t>
            </a:r>
            <a:b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COOPERACIÓN</a:t>
            </a:r>
            <a:endParaRPr lang="es-E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47664" y="1988840"/>
            <a:ext cx="212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800" dirty="0" smtClean="0"/>
              <a:t>5</a:t>
            </a:r>
            <a:endParaRPr lang="es-ES" sz="18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5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886219" y="1628800"/>
            <a:ext cx="749243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/>
              <a:t>AEI AGRICULTURA PRODUCTIVA Y SOSTENIBLE(1)</a:t>
            </a:r>
            <a:endParaRPr lang="es-ES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403648" y="2348880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ORIGEN</a:t>
            </a:r>
          </a:p>
          <a:p>
            <a:pPr algn="just"/>
            <a:r>
              <a:rPr lang="es-ES" dirty="0"/>
              <a:t>●</a:t>
            </a:r>
            <a:r>
              <a:rPr lang="es-ES" dirty="0" smtClean="0"/>
              <a:t> Estrategia Europa 2020 (7 iniciativas emblemáticas)</a:t>
            </a:r>
          </a:p>
          <a:p>
            <a:pPr algn="just"/>
            <a:r>
              <a:rPr lang="es-ES" dirty="0" smtClean="0"/>
              <a:t>           √ Iniciativa emblemática Unión por la Innovación</a:t>
            </a:r>
          </a:p>
          <a:p>
            <a:pPr algn="just"/>
            <a:r>
              <a:rPr lang="es-ES" dirty="0" smtClean="0"/>
              <a:t>● Reforma de la PAC</a:t>
            </a:r>
          </a:p>
          <a:p>
            <a:pPr algn="just"/>
            <a:r>
              <a:rPr lang="es-ES" dirty="0" smtClean="0"/>
              <a:t>● Comunicación de la Comisión sobre  la cooperación de innovación europea «Productividad y sostenibilidad agrícolas»</a:t>
            </a:r>
          </a:p>
          <a:p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403648" y="4687976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OBJETIVO GENERAL</a:t>
            </a:r>
            <a:endParaRPr lang="es-ES" b="1" u="sng" dirty="0"/>
          </a:p>
          <a:p>
            <a:r>
              <a:rPr lang="es-ES" dirty="0" smtClean="0"/>
              <a:t>Acelerar la INNOVACIÓN en el sector para lograr MÁS</a:t>
            </a:r>
          </a:p>
          <a:p>
            <a:r>
              <a:rPr lang="es-ES" dirty="0" smtClean="0"/>
              <a:t>	√ EFICIENCIA</a:t>
            </a:r>
          </a:p>
          <a:p>
            <a:r>
              <a:rPr lang="es-ES" dirty="0" smtClean="0"/>
              <a:t>	√ COMPETITIVIDAD</a:t>
            </a:r>
          </a:p>
          <a:p>
            <a:r>
              <a:rPr lang="es-ES" dirty="0" smtClean="0"/>
              <a:t>	√ SOSTENIBILIDAD</a:t>
            </a:r>
            <a:endParaRPr lang="es-ES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3" y="188640"/>
            <a:ext cx="1357049" cy="9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1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800" dirty="0" smtClean="0"/>
              <a:t>6</a:t>
            </a:r>
            <a:endParaRPr lang="es-ES" sz="18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6</a:t>
            </a:fld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85800" y="44625"/>
            <a:ext cx="7772400" cy="1224136"/>
          </a:xfrm>
          <a:prstGeom prst="rect">
            <a:avLst/>
          </a:prstGeom>
          <a:ln w="571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MEDIDA 16</a:t>
            </a:r>
            <a:b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COOPERACIÓN</a:t>
            </a:r>
            <a:endParaRPr lang="es-E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77592" y="1628800"/>
            <a:ext cx="730969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/>
              <a:t>AEI AGRICULTURA PRODUCTIVA Y SOSTENIBLE(2)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475656" y="2420888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ELEMENTOS DESCRIPTIVOS</a:t>
            </a:r>
          </a:p>
          <a:p>
            <a:r>
              <a:rPr lang="es-ES" dirty="0" smtClean="0"/>
              <a:t>	● Es un instrumento político, no financiero</a:t>
            </a:r>
          </a:p>
          <a:p>
            <a:r>
              <a:rPr lang="es-ES" dirty="0" smtClean="0"/>
              <a:t>	● Ponen en contacto actores a nivel de la UE para:</a:t>
            </a:r>
          </a:p>
          <a:p>
            <a:r>
              <a:rPr lang="es-ES" dirty="0" smtClean="0"/>
              <a:t>		√ Resolver un problema</a:t>
            </a:r>
          </a:p>
          <a:p>
            <a:r>
              <a:rPr lang="es-ES" dirty="0" smtClean="0"/>
              <a:t>		√ Aprovechar una oportunidad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403648" y="4365104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SOPORTE LEGAL</a:t>
            </a:r>
            <a:r>
              <a:rPr lang="es-ES" dirty="0" smtClean="0"/>
              <a:t>: artículo 55 del Reglamento 1305/2013</a:t>
            </a:r>
          </a:p>
          <a:p>
            <a:r>
              <a:rPr lang="es-ES" dirty="0" smtClean="0"/>
              <a:t>	√ 55.1: establece  4 objetivos concretos </a:t>
            </a:r>
          </a:p>
          <a:p>
            <a:r>
              <a:rPr lang="es-ES" dirty="0" smtClean="0"/>
              <a:t>	√ 55.2: describe 3 maneras de cumplir los objetivos</a:t>
            </a:r>
            <a:endParaRPr lang="es-ES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3" y="188640"/>
            <a:ext cx="1357049" cy="9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7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800" dirty="0">
                <a:solidFill>
                  <a:prstClr val="black">
                    <a:tint val="75000"/>
                  </a:prstClr>
                </a:solidFill>
              </a:rPr>
              <a:t>7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85800" y="44625"/>
            <a:ext cx="7772400" cy="1224136"/>
          </a:xfrm>
          <a:prstGeom prst="rect">
            <a:avLst/>
          </a:prstGeom>
          <a:ln w="571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dirty="0" smtClean="0">
                <a:solidFill>
                  <a:srgbClr val="E40059">
                    <a:lumMod val="60000"/>
                    <a:lumOff val="40000"/>
                  </a:srgbClr>
                </a:solidFill>
              </a:rPr>
              <a:t>       MEDIDA 16</a:t>
            </a:r>
            <a:br>
              <a:rPr lang="es-ES" sz="4000" dirty="0" smtClean="0">
                <a:solidFill>
                  <a:srgbClr val="E40059">
                    <a:lumMod val="60000"/>
                    <a:lumOff val="40000"/>
                  </a:srgbClr>
                </a:solidFill>
              </a:rPr>
            </a:br>
            <a:r>
              <a:rPr lang="es-ES" sz="4000" dirty="0" smtClean="0">
                <a:solidFill>
                  <a:srgbClr val="E40059">
                    <a:lumMod val="60000"/>
                    <a:lumOff val="40000"/>
                  </a:srgbClr>
                </a:solidFill>
              </a:rPr>
              <a:t>        COOPERACIÓN</a:t>
            </a:r>
            <a:endParaRPr lang="es-ES" sz="4000" dirty="0">
              <a:solidFill>
                <a:srgbClr val="E400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77592" y="1412776"/>
            <a:ext cx="730969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>
                <a:solidFill>
                  <a:prstClr val="black"/>
                </a:solidFill>
              </a:rPr>
              <a:t>AEI AGRICULTURA PRODUCTIVA Y SOSTENIBLE(3)</a:t>
            </a: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75656" y="2060848"/>
            <a:ext cx="61206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>
                <a:solidFill>
                  <a:prstClr val="black"/>
                </a:solidFill>
              </a:rPr>
              <a:t>ARTÍCULO 55.1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a) PROMOVER Á UN SECTOR AGRÍCOLA Y FORESTAL que: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prstClr val="black"/>
                </a:solidFill>
              </a:rPr>
              <a:t>utilice eficientemente los recursos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prstClr val="black"/>
                </a:solidFill>
              </a:rPr>
              <a:t>sea económicamente viable, productivo y competitivo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prstClr val="black"/>
                </a:solidFill>
              </a:rPr>
              <a:t>e</a:t>
            </a:r>
            <a:r>
              <a:rPr lang="es-ES" dirty="0" smtClean="0">
                <a:solidFill>
                  <a:prstClr val="black"/>
                </a:solidFill>
              </a:rPr>
              <a:t>scaso nivel de emisiones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prstClr val="black"/>
                </a:solidFill>
              </a:rPr>
              <a:t>r</a:t>
            </a:r>
            <a:r>
              <a:rPr lang="es-ES" dirty="0" smtClean="0">
                <a:solidFill>
                  <a:prstClr val="black"/>
                </a:solidFill>
              </a:rPr>
              <a:t>espetuoso con el clima y resistente a los cambios climáticos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prstClr val="black"/>
                </a:solidFill>
              </a:rPr>
              <a:t>o</a:t>
            </a:r>
            <a:r>
              <a:rPr lang="es-ES" dirty="0" smtClean="0">
                <a:solidFill>
                  <a:prstClr val="black"/>
                </a:solidFill>
              </a:rPr>
              <a:t>rientado a sistemas de producción ecológica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prstClr val="black"/>
                </a:solidFill>
              </a:rPr>
              <a:t>e</a:t>
            </a:r>
            <a:r>
              <a:rPr lang="es-ES" dirty="0" smtClean="0">
                <a:solidFill>
                  <a:prstClr val="black"/>
                </a:solidFill>
              </a:rPr>
              <a:t>n armonía con los recursos naturales esenciales</a:t>
            </a:r>
          </a:p>
          <a:p>
            <a:pPr marL="285750" indent="-285750">
              <a:buFontTx/>
              <a:buChar char="-"/>
            </a:pPr>
            <a:endParaRPr lang="es-ES" dirty="0">
              <a:solidFill>
                <a:prstClr val="black"/>
              </a:solidFill>
            </a:endParaRPr>
          </a:p>
          <a:p>
            <a:r>
              <a:rPr lang="es-ES" dirty="0" smtClean="0">
                <a:solidFill>
                  <a:prstClr val="black"/>
                </a:solidFill>
              </a:rPr>
              <a:t>b) CONTRIBUIRÁ A UN ABASTECIMINETO ESTABLE Y SOSTENIBLE DE ALIMENTOS, PIENSOS Y BIOMATERIALES</a:t>
            </a:r>
          </a:p>
          <a:p>
            <a:endParaRPr lang="es-ES" dirty="0">
              <a:solidFill>
                <a:prstClr val="black"/>
              </a:solidFill>
            </a:endParaRPr>
          </a:p>
          <a:p>
            <a:r>
              <a:rPr lang="es-ES" dirty="0" smtClean="0">
                <a:solidFill>
                  <a:prstClr val="black"/>
                </a:solidFill>
              </a:rPr>
              <a:t>c) MEJORARÁ LOS PROCESOS ENCAMINADOS A LA PROTECCIÓN DEL MEDIO AMBIENTE</a:t>
            </a:r>
          </a:p>
          <a:p>
            <a:endParaRPr lang="es-ES" dirty="0">
              <a:solidFill>
                <a:prstClr val="black"/>
              </a:solidFill>
            </a:endParaRPr>
          </a:p>
          <a:p>
            <a:r>
              <a:rPr lang="es-ES" dirty="0" smtClean="0">
                <a:solidFill>
                  <a:prstClr val="black"/>
                </a:solidFill>
              </a:rPr>
              <a:t>d) CREARÁ VÍNCULOS ENTRE LOS CONOCIMIENTOS Y TECNOLOGÍAS PUNTEROS Y LO AGENTES DEL SECTOR</a:t>
            </a:r>
          </a:p>
          <a:p>
            <a:endParaRPr lang="es-ES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es-ES" dirty="0" smtClean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  <a:p>
            <a:r>
              <a:rPr lang="es-ES" dirty="0" smtClean="0">
                <a:solidFill>
                  <a:prstClr val="black"/>
                </a:solidFill>
              </a:rPr>
              <a:t>	</a:t>
            </a: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3" y="188640"/>
            <a:ext cx="1357049" cy="9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3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800" dirty="0" smtClean="0">
                <a:solidFill>
                  <a:prstClr val="black">
                    <a:tint val="75000"/>
                  </a:prstClr>
                </a:solidFill>
              </a:rPr>
              <a:t>8</a:t>
            </a:r>
            <a:endParaRPr lang="es-ES" sz="18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85800" y="44625"/>
            <a:ext cx="7772400" cy="1224136"/>
          </a:xfrm>
          <a:prstGeom prst="rect">
            <a:avLst/>
          </a:prstGeom>
          <a:ln w="571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dirty="0" smtClean="0">
                <a:solidFill>
                  <a:srgbClr val="E40059">
                    <a:lumMod val="60000"/>
                    <a:lumOff val="40000"/>
                  </a:srgbClr>
                </a:solidFill>
              </a:rPr>
              <a:t>       MEDIDA 16</a:t>
            </a:r>
            <a:br>
              <a:rPr lang="es-ES" sz="4000" dirty="0" smtClean="0">
                <a:solidFill>
                  <a:srgbClr val="E40059">
                    <a:lumMod val="60000"/>
                    <a:lumOff val="40000"/>
                  </a:srgbClr>
                </a:solidFill>
              </a:rPr>
            </a:br>
            <a:r>
              <a:rPr lang="es-ES" sz="4000" dirty="0" smtClean="0">
                <a:solidFill>
                  <a:srgbClr val="E40059">
                    <a:lumMod val="60000"/>
                    <a:lumOff val="40000"/>
                  </a:srgbClr>
                </a:solidFill>
              </a:rPr>
              <a:t>        COOPERACIÓN</a:t>
            </a:r>
            <a:endParaRPr lang="es-ES" sz="4000" dirty="0">
              <a:solidFill>
                <a:srgbClr val="E400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77592" y="1628800"/>
            <a:ext cx="730969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>
                <a:solidFill>
                  <a:prstClr val="black"/>
                </a:solidFill>
              </a:rPr>
              <a:t>AEI AGRICULTURA PRODUCTIVA Y SOSTENIBLE(4)</a:t>
            </a: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331639" y="2708920"/>
            <a:ext cx="69556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>
                <a:solidFill>
                  <a:prstClr val="black"/>
                </a:solidFill>
              </a:rPr>
              <a:t>ARTÍCULO </a:t>
            </a:r>
            <a:r>
              <a:rPr lang="es-ES" b="1" u="sng" dirty="0" smtClean="0">
                <a:solidFill>
                  <a:prstClr val="black"/>
                </a:solidFill>
              </a:rPr>
              <a:t>55.2</a:t>
            </a:r>
          </a:p>
          <a:p>
            <a:endParaRPr lang="es-ES" b="1" u="sng" dirty="0">
              <a:solidFill>
                <a:prstClr val="black"/>
              </a:solidFill>
            </a:endParaRPr>
          </a:p>
          <a:p>
            <a:pPr marL="342900" indent="-342900">
              <a:buAutoNum type="alphaLcParenR"/>
            </a:pPr>
            <a:r>
              <a:rPr lang="es-ES" dirty="0" smtClean="0">
                <a:solidFill>
                  <a:prstClr val="black"/>
                </a:solidFill>
              </a:rPr>
              <a:t>CREANDO VALOR AÑADIDO: relación más estrecha entre investigación y prácticas agrícolas</a:t>
            </a:r>
          </a:p>
          <a:p>
            <a:pPr marL="342900" indent="-342900">
              <a:buAutoNum type="alphaLcParenR"/>
            </a:pPr>
            <a:endParaRPr lang="es-ES" dirty="0" smtClean="0">
              <a:solidFill>
                <a:prstClr val="black"/>
              </a:solidFill>
            </a:endParaRPr>
          </a:p>
          <a:p>
            <a:pPr marL="342900" indent="-342900">
              <a:buAutoNum type="alphaLcParenR"/>
            </a:pPr>
            <a:r>
              <a:rPr lang="es-ES" dirty="0" smtClean="0">
                <a:solidFill>
                  <a:prstClr val="black"/>
                </a:solidFill>
              </a:rPr>
              <a:t>PROMOVIENDO UNA APLICACIÓN PRÁCTICA DE SOLUCIONES INNOVADORAS, más rápida y más amplia</a:t>
            </a:r>
          </a:p>
          <a:p>
            <a:pPr marL="342900" indent="-342900">
              <a:buAutoNum type="alphaLcParenR"/>
            </a:pPr>
            <a:endParaRPr lang="es-ES" dirty="0" smtClean="0">
              <a:solidFill>
                <a:prstClr val="black"/>
              </a:solidFill>
            </a:endParaRPr>
          </a:p>
          <a:p>
            <a:pPr marL="342900" indent="-342900">
              <a:buAutoNum type="alphaLcParenR"/>
            </a:pPr>
            <a:r>
              <a:rPr lang="es-ES" dirty="0">
                <a:solidFill>
                  <a:prstClr val="black"/>
                </a:solidFill>
              </a:rPr>
              <a:t>INFORMANDO A LA COMUNIDAD CIENTÍFICA DE LAS NECESIDADES         DE LA AGRICULTURA EN MATERIA DE INVESTIGACIÓN</a:t>
            </a:r>
            <a:endParaRPr lang="es-ES" dirty="0" smtClean="0">
              <a:solidFill>
                <a:prstClr val="black"/>
              </a:solidFill>
            </a:endParaRPr>
          </a:p>
          <a:p>
            <a:pPr marL="342900" indent="-342900">
              <a:buAutoNum type="alphaLcParenR"/>
            </a:pPr>
            <a:endParaRPr lang="es-ES" dirty="0" smtClean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  <a:p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3" y="188640"/>
            <a:ext cx="1357049" cy="9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3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800" dirty="0" smtClean="0"/>
              <a:t>9</a:t>
            </a:r>
            <a:endParaRPr lang="es-ES" sz="18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7C94-EFAC-4A2C-BC82-D3B5079123AB}" type="slidenum">
              <a:rPr lang="es-ES" smtClean="0"/>
              <a:t>9</a:t>
            </a:fld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85800" y="44625"/>
            <a:ext cx="7772400" cy="1224136"/>
          </a:xfrm>
          <a:prstGeom prst="rect">
            <a:avLst/>
          </a:prstGeom>
          <a:ln w="571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MEDIDA 16</a:t>
            </a:r>
            <a:b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COOPERACIÓN</a:t>
            </a:r>
            <a:endParaRPr lang="es-E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17875" y="1628800"/>
            <a:ext cx="382912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/>
              <a:t>GRUPOS OPERATIVOS (1)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403648" y="2649686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SOPORTE LEGAL</a:t>
            </a:r>
            <a:r>
              <a:rPr lang="es-ES" dirty="0" smtClean="0"/>
              <a:t>:  Reglamento 1305/2013</a:t>
            </a:r>
          </a:p>
          <a:p>
            <a:r>
              <a:rPr lang="es-ES" dirty="0" smtClean="0"/>
              <a:t>	√ ART. 56: pertenencia a la EIP </a:t>
            </a:r>
          </a:p>
          <a:p>
            <a:r>
              <a:rPr lang="es-ES" dirty="0" smtClean="0"/>
              <a:t>	√ ART. 57: tareas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331640" y="3978930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ELEMENTOS DESCRIPTORES</a:t>
            </a:r>
          </a:p>
          <a:p>
            <a:r>
              <a:rPr lang="es-ES" dirty="0" smtClean="0"/>
              <a:t>● Instrumentos a través de los que el FEADER apoya la innovación</a:t>
            </a:r>
          </a:p>
          <a:p>
            <a:r>
              <a:rPr lang="es-ES" dirty="0" smtClean="0"/>
              <a:t>● Posibles agentes: agricultores, investigadores, asesores, empresas</a:t>
            </a:r>
          </a:p>
          <a:p>
            <a:r>
              <a:rPr lang="es-ES" dirty="0" smtClean="0"/>
              <a:t>● Llevan a cabo proyectos para ensayar y aplicar prácticas, procesos, productos innovadores de interés común orientados a resolver un problema o aprovechar una oportunidad</a:t>
            </a:r>
            <a:endParaRPr lang="es-ES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3" y="188640"/>
            <a:ext cx="1357049" cy="9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410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río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1226</Words>
  <Application>Microsoft Office PowerPoint</Application>
  <PresentationFormat>Presentación en pantalla (4:3)</PresentationFormat>
  <Paragraphs>262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       MEDIDA 16         COOPERACIÓN</vt:lpstr>
      <vt:lpstr>Presentación de PowerPoint</vt:lpstr>
      <vt:lpstr>Presentación de PowerPoint</vt:lpstr>
      <vt:lpstr>       MEDIDA 16         COOPERACIÓN</vt:lpstr>
      <vt:lpstr>       MEDIDA 16         COOPERACIÓN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EJIE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MEDIDA 16 COOPERACIÓN</dc:title>
  <dc:creator>Martínez Martínez De Lizarduy, Santiago</dc:creator>
  <cp:lastModifiedBy>HAZI</cp:lastModifiedBy>
  <cp:revision>49</cp:revision>
  <dcterms:created xsi:type="dcterms:W3CDTF">2015-11-26T15:21:10Z</dcterms:created>
  <dcterms:modified xsi:type="dcterms:W3CDTF">2016-04-15T07:21:41Z</dcterms:modified>
</cp:coreProperties>
</file>